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487" r:id="rId2"/>
    <p:sldId id="481" r:id="rId3"/>
    <p:sldId id="489" r:id="rId4"/>
    <p:sldId id="482" r:id="rId5"/>
    <p:sldId id="490" r:id="rId6"/>
    <p:sldId id="483" r:id="rId7"/>
    <p:sldId id="476" r:id="rId8"/>
    <p:sldId id="477" r:id="rId9"/>
    <p:sldId id="479" r:id="rId10"/>
    <p:sldId id="484" r:id="rId11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335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28.jpeg"/><Relationship Id="rId18" Type="http://schemas.openxmlformats.org/officeDocument/2006/relationships/image" Target="../media/image31.png"/><Relationship Id="rId26" Type="http://schemas.openxmlformats.org/officeDocument/2006/relationships/image" Target="../media/image9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27.jpeg"/><Relationship Id="rId17" Type="http://schemas.openxmlformats.org/officeDocument/2006/relationships/image" Target="../media/image30.png"/><Relationship Id="rId25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png"/><Relationship Id="rId20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24" Type="http://schemas.microsoft.com/office/2007/relationships/hdphoto" Target="../media/hdphoto4.wdp"/><Relationship Id="rId5" Type="http://schemas.openxmlformats.org/officeDocument/2006/relationships/image" Target="../media/image24.jpeg"/><Relationship Id="rId15" Type="http://schemas.openxmlformats.org/officeDocument/2006/relationships/image" Target="../media/image23.png"/><Relationship Id="rId23" Type="http://schemas.openxmlformats.org/officeDocument/2006/relationships/image" Target="../media/image33.png"/><Relationship Id="rId10" Type="http://schemas.openxmlformats.org/officeDocument/2006/relationships/image" Target="../media/image11.png"/><Relationship Id="rId19" Type="http://schemas.openxmlformats.org/officeDocument/2006/relationships/image" Target="../media/image32.png"/><Relationship Id="rId4" Type="http://schemas.openxmlformats.org/officeDocument/2006/relationships/image" Target="../media/image22.wmf"/><Relationship Id="rId9" Type="http://schemas.openxmlformats.org/officeDocument/2006/relationships/image" Target="../media/image26.jpeg"/><Relationship Id="rId14" Type="http://schemas.openxmlformats.org/officeDocument/2006/relationships/oleObject" Target="../embeddings/oleObject2.bin"/><Relationship Id="rId22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875552" y="732980"/>
            <a:ext cx="2494286" cy="1230542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Loss time to find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and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chop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stamp.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loss of time to check stamps by a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ppearance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check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497510" y="684135"/>
            <a:ext cx="2954839" cy="126057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when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picking up samples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does not control quantity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of OQC pick-up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</a:t>
            </a: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shipment </a:t>
            </a: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priority</a:t>
            </a:r>
            <a:endParaRPr lang="en-GB" sz="14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29824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763089" y="715205"/>
            <a:ext cx="2876282" cy="1226591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Update OQC result not </a:t>
            </a: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timely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Each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step is </a:t>
            </a:r>
            <a:r>
              <a:rPr lang="en-US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an independent, easy-skip process</a:t>
            </a:r>
            <a:endParaRPr lang="en-GB" sz="1400" dirty="0" smtClean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make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report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69385" y="715205"/>
            <a:ext cx="2502600" cy="122879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t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 loss of time to confirm OQC inspection result to input WMS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7E919-FA92-4524-B57F-2264B1AE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584" y="4839131"/>
            <a:ext cx="1149423" cy="67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16CC9-9249-448F-8D73-DE1C9F1C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21581" y="4417269"/>
            <a:ext cx="1811276" cy="10526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10201641" y="2598605"/>
            <a:ext cx="1310651" cy="886913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906" y="4003961"/>
              <a:ext cx="1157140" cy="301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500208" y="3590781"/>
            <a:ext cx="1254037" cy="636198"/>
            <a:chOff x="5283504" y="3672650"/>
            <a:chExt cx="1336998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014" y="3826192"/>
              <a:ext cx="1157140" cy="68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1992" y="4283627"/>
            <a:ext cx="0" cy="518643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0DBBD3-1459-4E51-B933-7E62A22CF8B5}"/>
              </a:ext>
            </a:extLst>
          </p:cNvPr>
          <p:cNvGrpSpPr/>
          <p:nvPr/>
        </p:nvGrpSpPr>
        <p:grpSpPr>
          <a:xfrm>
            <a:off x="6852164" y="2114788"/>
            <a:ext cx="2123342" cy="1997266"/>
            <a:chOff x="10093135" y="3205332"/>
            <a:chExt cx="1871174" cy="244999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28D8F1-6181-4606-948B-EDF47DD712B4}"/>
                </a:ext>
              </a:extLst>
            </p:cNvPr>
            <p:cNvGrpSpPr/>
            <p:nvPr/>
          </p:nvGrpSpPr>
          <p:grpSpPr>
            <a:xfrm>
              <a:off x="10281267" y="4039786"/>
              <a:ext cx="1683042" cy="1615539"/>
              <a:chOff x="10281267" y="4039786"/>
              <a:chExt cx="1683042" cy="161553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7D21DE-6514-43E9-A9AB-13F924A283FE}"/>
                  </a:ext>
                </a:extLst>
              </p:cNvPr>
              <p:cNvGrpSpPr/>
              <p:nvPr/>
            </p:nvGrpSpPr>
            <p:grpSpPr>
              <a:xfrm>
                <a:off x="10334891" y="4097283"/>
                <a:ext cx="1585609" cy="1464064"/>
                <a:chOff x="-7381889" y="6628290"/>
                <a:chExt cx="2814349" cy="251673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AF26FDE-B256-4BC0-8B72-8524522B97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7381889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F2A3DBD-08B8-49C5-9C05-A65A92111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7381889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7BF5C5A0-4A2D-4A08-8E29-6D9D1B37F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7381889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57495D95-A6B3-4B66-B7D4-1E3910AF4A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430688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8D8D243-38BD-42EF-9262-AE0BC0CCA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430688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23213ED-94B3-4856-8ACB-7B318EEE4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430688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AFDAC3D4-846C-48DD-BDAE-6A5317CE0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469286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2DBC108-D37B-413D-B43B-33ACB8798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469286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446683-BC4B-4E59-81DA-3A26CB18DC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469286" y="8357584"/>
                  <a:ext cx="901746" cy="787440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E998AF-D73F-44E8-AE33-D1F4D8D30C6D}"/>
                  </a:ext>
                </a:extLst>
              </p:cNvPr>
              <p:cNvSpPr/>
              <p:nvPr/>
            </p:nvSpPr>
            <p:spPr>
              <a:xfrm>
                <a:off x="10281267" y="4039786"/>
                <a:ext cx="1683042" cy="1615539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0981B4C-22AC-4A5A-A466-0B9D35036636}"/>
                </a:ext>
              </a:extLst>
            </p:cNvPr>
            <p:cNvSpPr/>
            <p:nvPr/>
          </p:nvSpPr>
          <p:spPr>
            <a:xfrm>
              <a:off x="10093135" y="3205332"/>
              <a:ext cx="1683042" cy="6644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 warehouse</a:t>
              </a:r>
            </a:p>
            <a:p>
              <a:pPr algn="ctr"/>
              <a:r>
                <a:rPr lang="en-US" sz="1400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(E-map control)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655091" y="5128461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140307" y="4153215"/>
            <a:ext cx="1372834" cy="1009796"/>
            <a:chOff x="5283504" y="3682661"/>
            <a:chExt cx="1336998" cy="97809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3504" y="3682661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644" y="3866422"/>
              <a:ext cx="1090716" cy="794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b="1" dirty="0" smtClean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Weight </a:t>
              </a:r>
              <a:r>
                <a:rPr lang="en-US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check </a:t>
              </a:r>
              <a:endParaRPr lang="en-GB" altLang="en-US" sz="12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F6FC5CF-5B8B-48AC-9BF7-CD0B1282CD90}"/>
              </a:ext>
            </a:extLst>
          </p:cNvPr>
          <p:cNvCxnSpPr>
            <a:cxnSpLocks/>
          </p:cNvCxnSpPr>
          <p:nvPr/>
        </p:nvCxnSpPr>
        <p:spPr>
          <a:xfrm>
            <a:off x="2785824" y="2689344"/>
            <a:ext cx="1710934" cy="1090380"/>
          </a:xfrm>
          <a:prstGeom prst="bentConnector3">
            <a:avLst>
              <a:gd name="adj1" fmla="val 50000"/>
            </a:avLst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1583153" y="2710027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3873695" y="4267855"/>
            <a:ext cx="147392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8129" y="4999690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6829203" y="4140638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39" r="2393"/>
          <a:stretch/>
        </p:blipFill>
        <p:spPr>
          <a:xfrm>
            <a:off x="10060051" y="4385405"/>
            <a:ext cx="1646154" cy="8122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9823080" y="5268333"/>
            <a:ext cx="1919127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D5A96D1-7BFA-47DB-8D45-D38BFFAC3049}"/>
              </a:ext>
            </a:extLst>
          </p:cNvPr>
          <p:cNvCxnSpPr>
            <a:cxnSpLocks/>
          </p:cNvCxnSpPr>
          <p:nvPr/>
        </p:nvCxnSpPr>
        <p:spPr>
          <a:xfrm flipV="1">
            <a:off x="8531648" y="4159038"/>
            <a:ext cx="0" cy="51141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18717" y="2859802"/>
            <a:ext cx="1405259" cy="798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Judgement all lot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C5BD58-F9FF-4B75-81AA-84B8FEF6023A}"/>
              </a:ext>
            </a:extLst>
          </p:cNvPr>
          <p:cNvCxnSpPr>
            <a:cxnSpLocks/>
          </p:cNvCxnSpPr>
          <p:nvPr/>
        </p:nvCxnSpPr>
        <p:spPr>
          <a:xfrm flipV="1">
            <a:off x="9202361" y="3106265"/>
            <a:ext cx="957379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 flipV="1">
            <a:off x="10872211" y="3562691"/>
            <a:ext cx="10917" cy="664288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8991827" y="5079193"/>
            <a:ext cx="982463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106C547-E598-4472-BA3B-53C935193D65}"/>
              </a:ext>
            </a:extLst>
          </p:cNvPr>
          <p:cNvSpPr/>
          <p:nvPr/>
        </p:nvSpPr>
        <p:spPr>
          <a:xfrm>
            <a:off x="10014577" y="2160978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warehouse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2115555"/>
            <a:ext cx="11532867" cy="36042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98671" y="426584"/>
            <a:ext cx="341194" cy="1515212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82308" y="2115556"/>
            <a:ext cx="370945" cy="3616538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22630" y="1357678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</a:t>
            </a:r>
            <a:r>
              <a:rPr lang="en-US" sz="14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pickup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models shipment priority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Reduce 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9BFAC-4BB9-4966-85F8-7E1FA0609F2A}"/>
              </a:ext>
            </a:extLst>
          </p:cNvPr>
          <p:cNvGrpSpPr/>
          <p:nvPr/>
        </p:nvGrpSpPr>
        <p:grpSpPr>
          <a:xfrm>
            <a:off x="2542465" y="3959117"/>
            <a:ext cx="1957743" cy="483321"/>
            <a:chOff x="2736081" y="3826133"/>
            <a:chExt cx="1557271" cy="53922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C1F12-D692-4F3C-B065-A0B11B88443B}"/>
                </a:ext>
              </a:extLst>
            </p:cNvPr>
            <p:cNvCxnSpPr>
              <a:cxnSpLocks/>
            </p:cNvCxnSpPr>
            <p:nvPr/>
          </p:nvCxnSpPr>
          <p:spPr>
            <a:xfrm>
              <a:off x="3586480" y="3853457"/>
              <a:ext cx="70687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B1AE92-B3A2-4EF4-A001-3E299909D356}"/>
                </a:ext>
              </a:extLst>
            </p:cNvPr>
            <p:cNvCxnSpPr/>
            <p:nvPr/>
          </p:nvCxnSpPr>
          <p:spPr>
            <a:xfrm>
              <a:off x="3606800" y="3826133"/>
              <a:ext cx="0" cy="539222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6F54619-A811-4F09-818B-7C24469680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6081" y="4334460"/>
              <a:ext cx="87072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973544" y="2148918"/>
            <a:ext cx="109605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 flipH="1">
            <a:off x="5158497" y="2360781"/>
            <a:ext cx="4402" cy="35936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14065" y="3164354"/>
            <a:ext cx="0" cy="42985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 w="12700" cap="flat" cmpd="sng" algn="ctr">
            <a:noFill/>
            <a:prstDash val="solid"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en-US" sz="1800" b="1" smtClean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97510" y="416675"/>
            <a:ext cx="2955534" cy="27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Pick up simple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62516" y="417194"/>
            <a:ext cx="2865663" cy="284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OQC Inspection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9310" y="428010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Chop stamp physical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671456" y="426584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Shipment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595EEC4-534B-49FA-B86E-4A9FB4653EBB}"/>
              </a:ext>
            </a:extLst>
          </p:cNvPr>
          <p:cNvGrpSpPr/>
          <p:nvPr/>
        </p:nvGrpSpPr>
        <p:grpSpPr>
          <a:xfrm>
            <a:off x="4713350" y="2626256"/>
            <a:ext cx="794599" cy="479052"/>
            <a:chOff x="0" y="0"/>
            <a:chExt cx="794599" cy="47905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36CA4A3-7F84-4945-AD0C-175FE433CDB7}"/>
                </a:ext>
              </a:extLst>
            </p:cNvPr>
            <p:cNvGrpSpPr/>
            <p:nvPr/>
          </p:nvGrpSpPr>
          <p:grpSpPr>
            <a:xfrm>
              <a:off x="0" y="59160"/>
              <a:ext cx="794599" cy="419892"/>
              <a:chOff x="0" y="59160"/>
              <a:chExt cx="818028" cy="419892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65A7FC7-7BC3-4E12-85FA-4F7F4DC4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59160"/>
                <a:ext cx="818028" cy="41989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1D3FC5E-E9E9-4C24-B80F-75861CAB606A}"/>
                  </a:ext>
                </a:extLst>
              </p:cNvPr>
              <p:cNvSpPr/>
              <p:nvPr/>
            </p:nvSpPr>
            <p:spPr>
              <a:xfrm>
                <a:off x="123264" y="75638"/>
                <a:ext cx="582706" cy="2241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9139C55-FCD6-466E-A04B-F2134FB09ACE}"/>
                </a:ext>
              </a:extLst>
            </p:cNvPr>
            <p:cNvSpPr/>
            <p:nvPr/>
          </p:nvSpPr>
          <p:spPr>
            <a:xfrm>
              <a:off x="63367" y="0"/>
              <a:ext cx="688041" cy="362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Software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989253" y="2033049"/>
            <a:ext cx="258728" cy="575933"/>
            <a:chOff x="112060" y="-112060"/>
            <a:chExt cx="1499664" cy="177779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37" name="Flowchart: Stored Data 136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8" name="Flowchart: Stored Data 137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9" name="Flowchart: Stored Data 138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0" name="Flowchart: Stored Data 139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36" name="Moon 135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989" y="2247660"/>
            <a:ext cx="781050" cy="733425"/>
          </a:xfrm>
          <a:prstGeom prst="rect">
            <a:avLst/>
          </a:prstGeom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E77B406-2353-4F75-A62E-52F63B163BC6}"/>
              </a:ext>
            </a:extLst>
          </p:cNvPr>
          <p:cNvGrpSpPr/>
          <p:nvPr/>
        </p:nvGrpSpPr>
        <p:grpSpPr>
          <a:xfrm>
            <a:off x="1422501" y="2195214"/>
            <a:ext cx="710314" cy="502466"/>
            <a:chOff x="0" y="0"/>
            <a:chExt cx="604402" cy="552039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6DDA1964-18FE-4ECD-AC1C-A546769AC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CE653664-BE74-433A-9F34-C9DF868E3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49" y="260497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35D6FE23-587C-49FC-918E-8EE4BEAE9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22" y="276019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2" name="object 199">
            <a:extLst>
              <a:ext uri="{FF2B5EF4-FFF2-40B4-BE49-F238E27FC236}">
                <a16:creationId xmlns:a16="http://schemas.microsoft.com/office/drawing/2014/main" id="{0B2D1AE6-6459-405C-86DB-8DCFDD8B00A2}"/>
              </a:ext>
            </a:extLst>
          </p:cNvPr>
          <p:cNvSpPr/>
          <p:nvPr/>
        </p:nvSpPr>
        <p:spPr>
          <a:xfrm flipH="1">
            <a:off x="2332897" y="2221917"/>
            <a:ext cx="268941" cy="336177"/>
          </a:xfrm>
          <a:prstGeom prst="rect">
            <a:avLst/>
          </a:prstGeom>
          <a:blipFill>
            <a:blip r:embed="rId13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0CF157A2-6AE8-4FCB-B71D-EF5C2914698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795" flipH="1" flipV="1">
            <a:off x="2206400" y="2133411"/>
            <a:ext cx="155722" cy="281400"/>
          </a:xfrm>
          <a:prstGeom prst="rect">
            <a:avLst/>
          </a:prstGeom>
        </p:spPr>
      </p:pic>
      <p:sp>
        <p:nvSpPr>
          <p:cNvPr id="154" name="Cube 153">
            <a:extLst>
              <a:ext uri="{FF2B5EF4-FFF2-40B4-BE49-F238E27FC236}">
                <a16:creationId xmlns:a16="http://schemas.microsoft.com/office/drawing/2014/main" id="{5428A02B-65BD-41BF-972A-1CA56C343C9D}"/>
              </a:ext>
            </a:extLst>
          </p:cNvPr>
          <p:cNvSpPr/>
          <p:nvPr/>
        </p:nvSpPr>
        <p:spPr>
          <a:xfrm>
            <a:off x="1797971" y="2137819"/>
            <a:ext cx="324970" cy="27566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301033" y="2293417"/>
            <a:ext cx="246529" cy="470647"/>
            <a:chOff x="112060" y="-112060"/>
            <a:chExt cx="1499664" cy="177779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69" name="Flowchart: Stored Data 168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0" name="Flowchart: Stored Data 169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1" name="Flowchart: Stored Data 170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2" name="Flowchart: Stored Data 171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68" name="Moon 167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B24EC3C5-C5ED-40E3-B398-32D24252415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92" y="2177469"/>
            <a:ext cx="198982" cy="17301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315708" y="3062751"/>
            <a:ext cx="124467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2107" y="65063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0670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322804"/>
            <a:ext cx="9291326" cy="16947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7" y="4523405"/>
            <a:ext cx="283058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38902" y="4132131"/>
            <a:ext cx="3675465" cy="341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109851"/>
            <a:ext cx="4715929" cy="32731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01" y="4523405"/>
            <a:ext cx="2830618" cy="13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4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sample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38790" y="782535"/>
            <a:ext cx="12092822" cy="3433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2154" y="4271877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31506" y="5446094"/>
            <a:ext cx="1606146" cy="1234323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733" y="760958"/>
              <a:ext cx="795130" cy="15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846DD9E-A44C-4A46-8949-69056789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874" y="5035731"/>
            <a:ext cx="1060123" cy="8215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7197" y="4684631"/>
            <a:ext cx="11357123" cy="2139572"/>
            <a:chOff x="347197" y="4110394"/>
            <a:chExt cx="11357123" cy="247867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AD6E9D7-C448-4769-87FE-5A47636C3D9C}"/>
                </a:ext>
              </a:extLst>
            </p:cNvPr>
            <p:cNvSpPr/>
            <p:nvPr/>
          </p:nvSpPr>
          <p:spPr>
            <a:xfrm>
              <a:off x="8587134" y="5357846"/>
              <a:ext cx="877693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1682702" y="4536324"/>
              <a:ext cx="9028685" cy="2"/>
            </a:xfrm>
            <a:prstGeom prst="straightConnector1">
              <a:avLst/>
            </a:prstGeom>
            <a:ln w="127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37C4D034-232E-4BD1-A1FA-93BD7504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09" y="4993376"/>
              <a:ext cx="1009893" cy="926498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F7726433-616F-4DBD-8A71-67D4CD3A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55434">
              <a:off x="1521194" y="5012688"/>
              <a:ext cx="290829" cy="605027"/>
            </a:xfrm>
            <a:prstGeom prst="rect">
              <a:avLst/>
            </a:prstGeom>
          </p:spPr>
        </p:pic>
        <p:sp>
          <p:nvSpPr>
            <p:cNvPr id="192" name="object 199">
              <a:extLst>
                <a:ext uri="{FF2B5EF4-FFF2-40B4-BE49-F238E27FC236}">
                  <a16:creationId xmlns:a16="http://schemas.microsoft.com/office/drawing/2014/main" id="{61F06666-9518-4117-BA04-82EF9D8BC418}"/>
                </a:ext>
              </a:extLst>
            </p:cNvPr>
            <p:cNvSpPr/>
            <p:nvPr/>
          </p:nvSpPr>
          <p:spPr>
            <a:xfrm flipH="1">
              <a:off x="1723942" y="5134787"/>
              <a:ext cx="475296" cy="518513"/>
            </a:xfrm>
            <a:prstGeom prst="rect">
              <a:avLst/>
            </a:prstGeom>
            <a:blipFill>
              <a:blip r:embed="rId13" cstate="print">
                <a:extLst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7D271352-6182-4330-8D73-C7B869D5CE94}"/>
                </a:ext>
              </a:extLst>
            </p:cNvPr>
            <p:cNvCxnSpPr/>
            <p:nvPr/>
          </p:nvCxnSpPr>
          <p:spPr>
            <a:xfrm flipV="1">
              <a:off x="1760007" y="5815216"/>
              <a:ext cx="2838719" cy="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or: Elbow 333">
              <a:extLst>
                <a:ext uri="{FF2B5EF4-FFF2-40B4-BE49-F238E27FC236}">
                  <a16:creationId xmlns:a16="http://schemas.microsoft.com/office/drawing/2014/main" id="{384B63C0-4195-4EF3-9200-6BFA69922B63}"/>
                </a:ext>
              </a:extLst>
            </p:cNvPr>
            <p:cNvCxnSpPr/>
            <p:nvPr/>
          </p:nvCxnSpPr>
          <p:spPr>
            <a:xfrm rot="5400000">
              <a:off x="6104617" y="4808786"/>
              <a:ext cx="794922" cy="781409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8" idx="4"/>
            </p:cNvCxnSpPr>
            <p:nvPr/>
          </p:nvCxnSpPr>
          <p:spPr>
            <a:xfrm rot="5400000">
              <a:off x="6666825" y="4205382"/>
              <a:ext cx="1052132" cy="211620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A92D1A9-61A0-4964-B634-C15D31AC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55703" flipV="1">
              <a:off x="10736639" y="4883819"/>
              <a:ext cx="261515" cy="648767"/>
            </a:xfrm>
            <a:prstGeom prst="rect">
              <a:avLst/>
            </a:prstGeom>
          </p:spPr>
        </p:pic>
        <p:sp>
          <p:nvSpPr>
            <p:cNvPr id="198" name="object 199">
              <a:extLst>
                <a:ext uri="{FF2B5EF4-FFF2-40B4-BE49-F238E27FC236}">
                  <a16:creationId xmlns:a16="http://schemas.microsoft.com/office/drawing/2014/main" id="{2EC7AF26-53CA-463B-B98C-6AF2385759BC}"/>
                </a:ext>
              </a:extLst>
            </p:cNvPr>
            <p:cNvSpPr/>
            <p:nvPr/>
          </p:nvSpPr>
          <p:spPr>
            <a:xfrm flipH="1">
              <a:off x="10179245" y="5188833"/>
              <a:ext cx="518766" cy="574997"/>
            </a:xfrm>
            <a:prstGeom prst="rect">
              <a:avLst/>
            </a:prstGeom>
            <a:blipFill>
              <a:blip r:embed="rId13" cstate="print">
                <a:extLst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cxnSp>
          <p:nvCxnSpPr>
            <p:cNvPr id="199" name="Connector: Elbow 350">
              <a:extLst>
                <a:ext uri="{FF2B5EF4-FFF2-40B4-BE49-F238E27FC236}">
                  <a16:creationId xmlns:a16="http://schemas.microsoft.com/office/drawing/2014/main" id="{3771EE05-4F4E-41D0-A2D4-DC9B3FDD7645}"/>
                </a:ext>
              </a:extLst>
            </p:cNvPr>
            <p:cNvCxnSpPr>
              <a:stCxn id="196" idx="2"/>
            </p:cNvCxnSpPr>
            <p:nvPr/>
          </p:nvCxnSpPr>
          <p:spPr>
            <a:xfrm rot="5400000">
              <a:off x="8547559" y="3419307"/>
              <a:ext cx="391434" cy="526732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34A4ADC-9D3C-436C-BAA2-80B50C42747F}"/>
                </a:ext>
              </a:extLst>
            </p:cNvPr>
            <p:cNvSpPr/>
            <p:nvPr/>
          </p:nvSpPr>
          <p:spPr>
            <a:xfrm>
              <a:off x="7132342" y="5069390"/>
              <a:ext cx="1072135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BDDD1C3-3E54-4729-B41B-843CBCD5BFD5}"/>
                </a:ext>
              </a:extLst>
            </p:cNvPr>
            <p:cNvSpPr/>
            <p:nvPr/>
          </p:nvSpPr>
          <p:spPr>
            <a:xfrm>
              <a:off x="492834" y="6072973"/>
              <a:ext cx="1848584" cy="5160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 pick-up quantity</a:t>
              </a: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E4F81DE6-4E03-4DD4-995D-FB1E6841EE19}"/>
                </a:ext>
              </a:extLst>
            </p:cNvPr>
            <p:cNvCxnSpPr/>
            <p:nvPr/>
          </p:nvCxnSpPr>
          <p:spPr>
            <a:xfrm>
              <a:off x="5487692" y="4765035"/>
              <a:ext cx="0" cy="37226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344200C-BC5F-4B64-A679-ED937EFEECA8}"/>
                </a:ext>
              </a:extLst>
            </p:cNvPr>
            <p:cNvSpPr/>
            <p:nvPr/>
          </p:nvSpPr>
          <p:spPr>
            <a:xfrm>
              <a:off x="1090982" y="4310292"/>
              <a:ext cx="56693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C436185-61B4-4256-9738-B9CFEEE0FDEC}"/>
                </a:ext>
              </a:extLst>
            </p:cNvPr>
            <p:cNvSpPr/>
            <p:nvPr/>
          </p:nvSpPr>
          <p:spPr>
            <a:xfrm>
              <a:off x="247530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09A188A-D6B5-45F3-9ECE-6075B2742B36}"/>
                </a:ext>
              </a:extLst>
            </p:cNvPr>
            <p:cNvSpPr/>
            <p:nvPr/>
          </p:nvSpPr>
          <p:spPr>
            <a:xfrm>
              <a:off x="385241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B2A8273-6AEF-4247-A3DF-98D4173BC63E}"/>
                </a:ext>
              </a:extLst>
            </p:cNvPr>
            <p:cNvSpPr/>
            <p:nvPr/>
          </p:nvSpPr>
          <p:spPr>
            <a:xfrm>
              <a:off x="5229523" y="4310292"/>
              <a:ext cx="554320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2A383BA-4EF7-4BB2-B022-4BBFB067D9E9}"/>
                </a:ext>
              </a:extLst>
            </p:cNvPr>
            <p:cNvSpPr/>
            <p:nvPr/>
          </p:nvSpPr>
          <p:spPr>
            <a:xfrm>
              <a:off x="660122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AB2F586-35AA-4D9D-B096-831148187053}"/>
                </a:ext>
              </a:extLst>
            </p:cNvPr>
            <p:cNvSpPr/>
            <p:nvPr/>
          </p:nvSpPr>
          <p:spPr>
            <a:xfrm>
              <a:off x="7978335" y="4310292"/>
              <a:ext cx="552518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6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D376A2D-76A2-48D8-A5DD-60A4CABDF042}"/>
                </a:ext>
              </a:extLst>
            </p:cNvPr>
            <p:cNvSpPr/>
            <p:nvPr/>
          </p:nvSpPr>
          <p:spPr>
            <a:xfrm>
              <a:off x="934823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7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8D77875-C2DC-4A18-9A83-394DBA17A91A}"/>
                </a:ext>
              </a:extLst>
            </p:cNvPr>
            <p:cNvSpPr/>
            <p:nvPr/>
          </p:nvSpPr>
          <p:spPr>
            <a:xfrm>
              <a:off x="10725347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8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A67338C-DB88-497E-84A4-61A917127A20}"/>
                </a:ext>
              </a:extLst>
            </p:cNvPr>
            <p:cNvCxnSpPr/>
            <p:nvPr/>
          </p:nvCxnSpPr>
          <p:spPr>
            <a:xfrm>
              <a:off x="2362765" y="4204352"/>
              <a:ext cx="798555" cy="7992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0AEEA78-FD84-438F-8568-99F0F9BE233C}"/>
                </a:ext>
              </a:extLst>
            </p:cNvPr>
            <p:cNvCxnSpPr/>
            <p:nvPr/>
          </p:nvCxnSpPr>
          <p:spPr>
            <a:xfrm>
              <a:off x="3732608" y="4110394"/>
              <a:ext cx="812093" cy="882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7CB39C8-8AA6-4030-9F27-D5864522B009}"/>
                </a:ext>
              </a:extLst>
            </p:cNvPr>
            <p:cNvCxnSpPr/>
            <p:nvPr/>
          </p:nvCxnSpPr>
          <p:spPr>
            <a:xfrm flipV="1">
              <a:off x="3660420" y="4147433"/>
              <a:ext cx="902326" cy="83332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4256B74-A2F7-45EB-868E-10CDAE439712}"/>
                </a:ext>
              </a:extLst>
            </p:cNvPr>
            <p:cNvCxnSpPr/>
            <p:nvPr/>
          </p:nvCxnSpPr>
          <p:spPr>
            <a:xfrm flipV="1">
              <a:off x="2277041" y="4158544"/>
              <a:ext cx="902326" cy="826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9" idx="4"/>
            </p:cNvCxnSpPr>
            <p:nvPr/>
          </p:nvCxnSpPr>
          <p:spPr>
            <a:xfrm rot="5400000">
              <a:off x="7256357" y="3678107"/>
              <a:ext cx="1312433" cy="3431054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E34480C6-F85E-48B8-ACC9-88E86E185506}"/>
                </a:ext>
              </a:extLst>
            </p:cNvPr>
            <p:cNvSpPr/>
            <p:nvPr/>
          </p:nvSpPr>
          <p:spPr>
            <a:xfrm>
              <a:off x="11230022" y="4830840"/>
              <a:ext cx="474298" cy="36505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9" name="図 49">
              <a:extLst>
                <a:ext uri="{FF2B5EF4-FFF2-40B4-BE49-F238E27FC236}">
                  <a16:creationId xmlns:a16="http://schemas.microsoft.com/office/drawing/2014/main" id="{C41799AB-C0F1-4DD0-9771-6DB754EE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39547" y="4861360"/>
              <a:ext cx="231607" cy="27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942E0ED0-1833-4351-BB77-400EBD4DA246}"/>
                </a:ext>
              </a:extLst>
            </p:cNvPr>
            <p:cNvSpPr/>
            <p:nvPr/>
          </p:nvSpPr>
          <p:spPr>
            <a:xfrm>
              <a:off x="930092" y="4884052"/>
              <a:ext cx="453667" cy="485929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3" name="図 49">
              <a:extLst>
                <a:ext uri="{FF2B5EF4-FFF2-40B4-BE49-F238E27FC236}">
                  <a16:creationId xmlns:a16="http://schemas.microsoft.com/office/drawing/2014/main" id="{253519A7-4914-464A-B061-CF1154FB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85158" y="4961959"/>
              <a:ext cx="356861" cy="306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C0F57A9-00A3-439B-804E-09306D358162}"/>
                </a:ext>
              </a:extLst>
            </p:cNvPr>
            <p:cNvSpPr/>
            <p:nvPr/>
          </p:nvSpPr>
          <p:spPr>
            <a:xfrm>
              <a:off x="347197" y="4371030"/>
              <a:ext cx="627185" cy="2586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91627" y="1766714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2029342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686847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5061050" y="1705071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6641735" y="171916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8081834" y="170507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9650836" y="1705069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1301473" y="1689986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94084" y="3396509"/>
            <a:ext cx="11624181" cy="851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OQC inspection result </a:t>
            </a:r>
            <a:r>
              <a:rPr lang="en-US" sz="1400" b="1" dirty="0">
                <a:solidFill>
                  <a:srgbClr val="FF0000"/>
                </a:solidFill>
              </a:rPr>
              <a:t>no link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ysClr val="windowText" lastClr="000000"/>
                </a:solidFill>
              </a:rPr>
              <a:t>FA &amp; SCM system, easy mistake</a:t>
            </a:r>
            <a:r>
              <a:rPr lang="en-US" sz="1400" dirty="0" smtClean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All procedures are </a:t>
            </a:r>
            <a:r>
              <a:rPr lang="en-US" sz="1400" b="1" dirty="0">
                <a:solidFill>
                  <a:srgbClr val="FF0000"/>
                </a:solidFill>
              </a:rPr>
              <a:t>manual by Excel</a:t>
            </a:r>
            <a:r>
              <a:rPr lang="en-US" sz="1400" dirty="0">
                <a:solidFill>
                  <a:sysClr val="windowText" lastClr="000000"/>
                </a:solidFill>
              </a:rPr>
              <a:t>, loss time </a:t>
            </a:r>
            <a:r>
              <a:rPr lang="en-US" sz="1400" b="1" dirty="0">
                <a:solidFill>
                  <a:srgbClr val="FF0000"/>
                </a:solidFill>
              </a:rPr>
              <a:t>to traceability</a:t>
            </a:r>
            <a:r>
              <a:rPr lang="en-US" sz="1400" dirty="0">
                <a:solidFill>
                  <a:sysClr val="windowText" lastClr="000000"/>
                </a:solidFill>
              </a:rPr>
              <a:t>, and skip processes.</a:t>
            </a:r>
          </a:p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The results of the inspection process are </a:t>
            </a:r>
            <a:r>
              <a:rPr lang="en-US" sz="1400" b="1" dirty="0">
                <a:solidFill>
                  <a:srgbClr val="FF0000"/>
                </a:solidFill>
              </a:rPr>
              <a:t>manually stamped</a:t>
            </a:r>
            <a:r>
              <a:rPr lang="en-US" sz="1400" dirty="0">
                <a:solidFill>
                  <a:sysClr val="windowText" lastClr="000000"/>
                </a:solidFill>
              </a:rPr>
              <a:t>. Loss of time to </a:t>
            </a:r>
            <a:r>
              <a:rPr lang="en-US" sz="1400" dirty="0" smtClean="0">
                <a:solidFill>
                  <a:sysClr val="windowText" lastClr="000000"/>
                </a:solidFill>
              </a:rPr>
              <a:t>stamp.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2A223-CA54-4E4C-9975-146AFFED810A}"/>
              </a:ext>
            </a:extLst>
          </p:cNvPr>
          <p:cNvCxnSpPr>
            <a:cxnSpLocks/>
          </p:cNvCxnSpPr>
          <p:nvPr/>
        </p:nvCxnSpPr>
        <p:spPr>
          <a:xfrm flipV="1">
            <a:off x="8076290" y="1919480"/>
            <a:ext cx="0" cy="493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4578F0-F965-409D-AD80-477B39703C68}"/>
              </a:ext>
            </a:extLst>
          </p:cNvPr>
          <p:cNvCxnSpPr>
            <a:cxnSpLocks/>
          </p:cNvCxnSpPr>
          <p:nvPr/>
        </p:nvCxnSpPr>
        <p:spPr>
          <a:xfrm flipH="1" flipV="1">
            <a:off x="8075660" y="3063052"/>
            <a:ext cx="5876" cy="249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8075660" y="4503675"/>
            <a:ext cx="631" cy="755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1927384" y="3706273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12" name="Rectangle: Rounded Corners 236">
            <a:extLst>
              <a:ext uri="{FF2B5EF4-FFF2-40B4-BE49-F238E27FC236}">
                <a16:creationId xmlns:a16="http://schemas.microsoft.com/office/drawing/2014/main" id="{E7A8559C-615D-4EBB-B070-C487393D592B}"/>
              </a:ext>
            </a:extLst>
          </p:cNvPr>
          <p:cNvSpPr/>
          <p:nvPr/>
        </p:nvSpPr>
        <p:spPr>
          <a:xfrm>
            <a:off x="7340576" y="3599047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86BC4-BFFF-49CD-A6CB-E6E50E2D590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440673" y="1934916"/>
            <a:ext cx="4186" cy="450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80D47C-241F-4BB4-9B80-EBEBC4225DF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129953" y="1614416"/>
            <a:ext cx="72203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79">
            <a:extLst>
              <a:ext uri="{FF2B5EF4-FFF2-40B4-BE49-F238E27FC236}">
                <a16:creationId xmlns:a16="http://schemas.microsoft.com/office/drawing/2014/main" id="{E8FA4C52-A883-4A31-87D4-7BA1974029A7}"/>
              </a:ext>
            </a:extLst>
          </p:cNvPr>
          <p:cNvSpPr/>
          <p:nvPr/>
        </p:nvSpPr>
        <p:spPr>
          <a:xfrm>
            <a:off x="4736872" y="1249032"/>
            <a:ext cx="1894774" cy="6731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 Station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Rectangle: Rounded Corners 180">
            <a:extLst>
              <a:ext uri="{FF2B5EF4-FFF2-40B4-BE49-F238E27FC236}">
                <a16:creationId xmlns:a16="http://schemas.microsoft.com/office/drawing/2014/main" id="{54F3B7CB-D719-4EE9-990F-0FB7CBDDE0FB}"/>
              </a:ext>
            </a:extLst>
          </p:cNvPr>
          <p:cNvSpPr/>
          <p:nvPr/>
        </p:nvSpPr>
        <p:spPr>
          <a:xfrm>
            <a:off x="726470" y="1304493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Packing FA</a:t>
            </a:r>
          </a:p>
        </p:txBody>
      </p:sp>
      <p:sp>
        <p:nvSpPr>
          <p:cNvPr id="18" name="Rectangle: Rounded Corners 182">
            <a:extLst>
              <a:ext uri="{FF2B5EF4-FFF2-40B4-BE49-F238E27FC236}">
                <a16:creationId xmlns:a16="http://schemas.microsoft.com/office/drawing/2014/main" id="{BEE5A79D-4110-4B31-A5E3-B19994A0E97E}"/>
              </a:ext>
            </a:extLst>
          </p:cNvPr>
          <p:cNvSpPr/>
          <p:nvPr/>
        </p:nvSpPr>
        <p:spPr>
          <a:xfrm>
            <a:off x="765883" y="2385127"/>
            <a:ext cx="1357951" cy="579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19" name="Rectangle: Rounded Corners 186">
            <a:extLst>
              <a:ext uri="{FF2B5EF4-FFF2-40B4-BE49-F238E27FC236}">
                <a16:creationId xmlns:a16="http://schemas.microsoft.com/office/drawing/2014/main" id="{6D9194A1-44B9-4E27-828D-ABA70762AC87}"/>
              </a:ext>
            </a:extLst>
          </p:cNvPr>
          <p:cNvSpPr/>
          <p:nvPr/>
        </p:nvSpPr>
        <p:spPr>
          <a:xfrm>
            <a:off x="7217302" y="1285794"/>
            <a:ext cx="1621670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warehouse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02C03-D2AF-4CBE-A755-2A915C3BB7E6}"/>
              </a:ext>
            </a:extLst>
          </p:cNvPr>
          <p:cNvSpPr/>
          <p:nvPr/>
        </p:nvSpPr>
        <p:spPr>
          <a:xfrm>
            <a:off x="1273351" y="2018799"/>
            <a:ext cx="1111975" cy="26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</a:p>
        </p:txBody>
      </p:sp>
      <p:sp>
        <p:nvSpPr>
          <p:cNvPr id="21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9350304" y="1304493"/>
            <a:ext cx="1570244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CE4CAF-D95A-412F-A5DA-2E1CD5F86EE8}"/>
              </a:ext>
            </a:extLst>
          </p:cNvPr>
          <p:cNvSpPr/>
          <p:nvPr/>
        </p:nvSpPr>
        <p:spPr>
          <a:xfrm>
            <a:off x="8380187" y="2026785"/>
            <a:ext cx="1111975" cy="477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</a:p>
        </p:txBody>
      </p:sp>
      <p:sp>
        <p:nvSpPr>
          <p:cNvPr id="23" name="Rectangle: Rounded Corners 198">
            <a:extLst>
              <a:ext uri="{FF2B5EF4-FFF2-40B4-BE49-F238E27FC236}">
                <a16:creationId xmlns:a16="http://schemas.microsoft.com/office/drawing/2014/main" id="{B859A4B3-63B2-4F5B-9FFC-A059EBE3C76A}"/>
              </a:ext>
            </a:extLst>
          </p:cNvPr>
          <p:cNvSpPr/>
          <p:nvPr/>
        </p:nvSpPr>
        <p:spPr>
          <a:xfrm>
            <a:off x="2740148" y="1285794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shrink Pallet ID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B7EC2-4448-40BA-ACE7-6CF058421D4C}"/>
              </a:ext>
            </a:extLst>
          </p:cNvPr>
          <p:cNvCxnSpPr>
            <a:cxnSpLocks/>
            <a:stCxn id="26" idx="1"/>
            <a:endCxn id="18" idx="2"/>
          </p:cNvCxnSpPr>
          <p:nvPr/>
        </p:nvCxnSpPr>
        <p:spPr>
          <a:xfrm flipV="1">
            <a:off x="1441722" y="2964944"/>
            <a:ext cx="3137" cy="406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01">
            <a:extLst>
              <a:ext uri="{FF2B5EF4-FFF2-40B4-BE49-F238E27FC236}">
                <a16:creationId xmlns:a16="http://schemas.microsoft.com/office/drawing/2014/main" id="{23A41C3C-BCC9-42A3-9D34-217FED305075}"/>
              </a:ext>
            </a:extLst>
          </p:cNvPr>
          <p:cNvSpPr/>
          <p:nvPr/>
        </p:nvSpPr>
        <p:spPr>
          <a:xfrm>
            <a:off x="729105" y="3690244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025F8C4B-8B16-4D49-9CE3-139D1EF92292}"/>
              </a:ext>
            </a:extLst>
          </p:cNvPr>
          <p:cNvSpPr/>
          <p:nvPr/>
        </p:nvSpPr>
        <p:spPr>
          <a:xfrm rot="5400000">
            <a:off x="815312" y="3281077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/>
          </a:p>
        </p:txBody>
      </p:sp>
      <p:sp>
        <p:nvSpPr>
          <p:cNvPr id="27" name="Rectangle: Rounded Corners 210">
            <a:extLst>
              <a:ext uri="{FF2B5EF4-FFF2-40B4-BE49-F238E27FC236}">
                <a16:creationId xmlns:a16="http://schemas.microsoft.com/office/drawing/2014/main" id="{135B50BE-2D8D-4EAD-ACA4-27CA97DDD6AC}"/>
              </a:ext>
            </a:extLst>
          </p:cNvPr>
          <p:cNvSpPr/>
          <p:nvPr/>
        </p:nvSpPr>
        <p:spPr>
          <a:xfrm>
            <a:off x="7187619" y="5259457"/>
            <a:ext cx="1960420" cy="720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&amp; Return correct Pallet ID taken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6E5FE-9AED-4F04-B3A3-AA02ACD265D5}"/>
              </a:ext>
            </a:extLst>
          </p:cNvPr>
          <p:cNvGrpSpPr/>
          <p:nvPr/>
        </p:nvGrpSpPr>
        <p:grpSpPr>
          <a:xfrm>
            <a:off x="2156115" y="1934916"/>
            <a:ext cx="1275704" cy="2064649"/>
            <a:chOff x="789145" y="314324"/>
            <a:chExt cx="418039" cy="114415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B23610-CF4E-4BBD-8785-B6292317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4199" y="314324"/>
              <a:ext cx="0" cy="1144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0898A2-9768-4BD8-BB43-8992C858CC20}"/>
                </a:ext>
              </a:extLst>
            </p:cNvPr>
            <p:cNvCxnSpPr/>
            <p:nvPr/>
          </p:nvCxnSpPr>
          <p:spPr>
            <a:xfrm>
              <a:off x="789145" y="1457724"/>
              <a:ext cx="4180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FC0099-53C9-4BA5-A467-303BC888E956}"/>
              </a:ext>
            </a:extLst>
          </p:cNvPr>
          <p:cNvCxnSpPr>
            <a:stCxn id="52" idx="0"/>
            <a:endCxn id="16" idx="2"/>
          </p:cNvCxnSpPr>
          <p:nvPr/>
        </p:nvCxnSpPr>
        <p:spPr>
          <a:xfrm flipH="1" flipV="1">
            <a:off x="5684259" y="1922191"/>
            <a:ext cx="6058" cy="3337266"/>
          </a:xfrm>
          <a:prstGeom prst="straightConnector1">
            <a:avLst/>
          </a:prstGeom>
          <a:ln w="1905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64C1CFA-9F89-4358-8159-0409390AB36C}"/>
              </a:ext>
            </a:extLst>
          </p:cNvPr>
          <p:cNvSpPr/>
          <p:nvPr/>
        </p:nvSpPr>
        <p:spPr>
          <a:xfrm>
            <a:off x="2329419" y="3306442"/>
            <a:ext cx="1268770" cy="36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</a:t>
            </a:r>
            <a:r>
              <a:rPr lang="en-US" sz="1200" dirty="0" smtClean="0">
                <a:solidFill>
                  <a:sysClr val="windowText" lastClr="000000"/>
                </a:solidFill>
              </a:rPr>
              <a:t>eturn </a:t>
            </a:r>
            <a:r>
              <a:rPr lang="en-US" sz="1200" dirty="0">
                <a:solidFill>
                  <a:sysClr val="windowText" lastClr="000000"/>
                </a:solidFill>
              </a:rPr>
              <a:t>sample</a:t>
            </a:r>
          </a:p>
        </p:txBody>
      </p:sp>
      <p:sp>
        <p:nvSpPr>
          <p:cNvPr id="32" name="Rectangle: Rounded Corners 231">
            <a:extLst>
              <a:ext uri="{FF2B5EF4-FFF2-40B4-BE49-F238E27FC236}">
                <a16:creationId xmlns:a16="http://schemas.microsoft.com/office/drawing/2014/main" id="{6630E1DB-B70E-40DE-B0AF-DFCC1AFE0C67}"/>
              </a:ext>
            </a:extLst>
          </p:cNvPr>
          <p:cNvSpPr/>
          <p:nvPr/>
        </p:nvSpPr>
        <p:spPr>
          <a:xfrm>
            <a:off x="7348775" y="2403826"/>
            <a:ext cx="1357951" cy="639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6F2958-69B9-4CBC-9F90-830A7679243D}"/>
              </a:ext>
            </a:extLst>
          </p:cNvPr>
          <p:cNvSpPr/>
          <p:nvPr/>
        </p:nvSpPr>
        <p:spPr>
          <a:xfrm rot="5400000">
            <a:off x="7455124" y="3171826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6659336" y="5698574"/>
            <a:ext cx="5148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2705050" y="5343094"/>
            <a:ext cx="1358021" cy="62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 Pallet ID &amp; FG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6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36872" y="3620184"/>
            <a:ext cx="1933939" cy="713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Find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all </a:t>
            </a:r>
            <a:r>
              <a:rPr lang="en-US" sz="1200" b="1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lots same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 model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date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, line, shift</a:t>
            </a:r>
          </a:p>
        </p:txBody>
      </p:sp>
      <p:sp>
        <p:nvSpPr>
          <p:cNvPr id="37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23346" y="2808122"/>
            <a:ext cx="1908300" cy="641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Chop stamp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physical all lots</a:t>
            </a:r>
            <a:endParaRPr lang="en-US" sz="1200" b="1" kern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9E63C-D706-41C7-952F-A534439002A0}"/>
              </a:ext>
            </a:extLst>
          </p:cNvPr>
          <p:cNvSpPr/>
          <p:nvPr/>
        </p:nvSpPr>
        <p:spPr>
          <a:xfrm>
            <a:off x="7612574" y="4655235"/>
            <a:ext cx="507712" cy="27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9276755" y="2114038"/>
            <a:ext cx="1930736" cy="282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ID Pallet issue in FA process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12063F-3E28-4353-8771-717E3023AD3B}"/>
              </a:ext>
            </a:extLst>
          </p:cNvPr>
          <p:cNvSpPr/>
          <p:nvPr/>
        </p:nvSpPr>
        <p:spPr>
          <a:xfrm>
            <a:off x="8164280" y="4595567"/>
            <a:ext cx="1268770" cy="3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5" name="Rectangle: Rounded Corners 267">
            <a:extLst>
              <a:ext uri="{FF2B5EF4-FFF2-40B4-BE49-F238E27FC236}">
                <a16:creationId xmlns:a16="http://schemas.microsoft.com/office/drawing/2014/main" id="{1D2417DE-0676-4188-81D3-60603413196A}"/>
              </a:ext>
            </a:extLst>
          </p:cNvPr>
          <p:cNvSpPr/>
          <p:nvPr/>
        </p:nvSpPr>
        <p:spPr>
          <a:xfrm>
            <a:off x="2796298" y="2370329"/>
            <a:ext cx="1255630" cy="6918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None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2133177" y="2014877"/>
            <a:ext cx="977148" cy="289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ysClr val="windowText" lastClr="000000"/>
                </a:solidFill>
              </a:rPr>
              <a:t>NO ID Pallet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1440673" y="4610307"/>
            <a:ext cx="1050" cy="110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682304" y="5714770"/>
            <a:ext cx="1570244" cy="8902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Notify NG error for 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26056" y="4628681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57" name="Elbow Connector 56"/>
          <p:cNvCxnSpPr>
            <a:stCxn id="33" idx="0"/>
          </p:cNvCxnSpPr>
          <p:nvPr/>
        </p:nvCxnSpPr>
        <p:spPr>
          <a:xfrm flipH="1">
            <a:off x="2246836" y="3888957"/>
            <a:ext cx="6551829" cy="2362517"/>
          </a:xfrm>
          <a:prstGeom prst="bentConnector3">
            <a:avLst>
              <a:gd name="adj1" fmla="val -118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651561" y="3567176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554875"/>
            <a:ext cx="2983659" cy="418451"/>
            <a:chOff x="2854911" y="4395944"/>
            <a:chExt cx="3068776" cy="302396"/>
          </a:xfrm>
        </p:grpSpPr>
        <p:sp>
          <p:nvSpPr>
            <p:cNvPr id="6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Chop stamp process of OQC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2730856" y="4859535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2840" y="46312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11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1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48377" y="4517189"/>
            <a:ext cx="1905158" cy="565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Record Pallet ID &amp; SN carton by excel</a:t>
            </a:r>
            <a:endParaRPr lang="en-US" sz="1200" b="1" kern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52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4736872" y="5259457"/>
            <a:ext cx="1906889" cy="7465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Matching</a:t>
            </a:r>
            <a:r>
              <a:rPr lang="en-US" sz="1200" b="1" baseline="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 Pallet and Outer carton before return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4044340" y="5690716"/>
            <a:ext cx="6852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49691" y="2087502"/>
            <a:ext cx="1908300" cy="5281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Report daily by excel</a:t>
            </a:r>
            <a:endParaRPr lang="en-US" sz="1200" b="1" kern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954" y="383168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601" y="29707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206727" y="2153956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9174" y="5228343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7249224" y="4758866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3419574" y="3998664"/>
            <a:ext cx="631" cy="1338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733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493520" y="896137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452861" y="137800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2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91" name="Object 808">
                          <a:extLst>
                            <a:ext uri="{FF2B5EF4-FFF2-40B4-BE49-F238E27FC236}">
                              <a16:creationId xmlns:a16="http://schemas.microsoft.com/office/drawing/2014/main" id="{980D731F-455D-42C6-A17C-3DE4D2320500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632685" y="979197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3780925" y="1411009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19" y="1492135"/>
            <a:ext cx="201274" cy="184565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2841636" y="782893"/>
            <a:ext cx="1041290" cy="44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3494444" y="1696498"/>
            <a:ext cx="465009" cy="29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Calibri" panose="020F0502020204030204"/>
              </a:rPr>
              <a:t>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4234210" y="1656299"/>
            <a:ext cx="465009" cy="390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00CC"/>
                </a:solidFill>
                <a:latin typeface="Calibri" panose="020F0502020204030204"/>
              </a:rPr>
              <a:t>OK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4438840" y="2004255"/>
            <a:ext cx="0" cy="2731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9376535" y="3433956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304956" y="4953295"/>
            <a:ext cx="1021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636105" y="4519894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888467" y="4236179"/>
            <a:ext cx="832846" cy="386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28" y="1094628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ｸﾘｯﾌﾟ" r:id="rId14" imgW="1666667" imgH="1695238" progId="">
                  <p:embed/>
                </p:oleObj>
              </mc:Choice>
              <mc:Fallback>
                <p:oleObj name="ｸﾘｯﾌﾟ" r:id="rId14" imgW="1666667" imgH="1695238" progId="">
                  <p:embed/>
                  <p:pic>
                    <p:nvPicPr>
                      <p:cNvPr id="1389" name="Object 1388">
                        <a:extLst>
                          <a:ext uri="{FF2B5EF4-FFF2-40B4-BE49-F238E27FC236}">
                            <a16:creationId xmlns:a16="http://schemas.microsoft.com/office/drawing/2014/main" id="{33DD7F3D-45B0-42EA-9FCE-60A5BDFF35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742779" y="4249860"/>
            <a:ext cx="1171657" cy="3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97346" y="950290"/>
            <a:ext cx="860153" cy="800591"/>
          </a:xfrm>
          <a:prstGeom prst="rect">
            <a:avLst/>
          </a:prstGeom>
        </p:spPr>
      </p:pic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10809927" y="1877442"/>
            <a:ext cx="1227564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stamp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755" y="3634640"/>
            <a:ext cx="2646794" cy="1278613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1555" y="2397097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42163" y="278231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30354" y="3263667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105051" y="4980085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13" y="5287411"/>
            <a:ext cx="2623881" cy="1452369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023142" y="4024126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559295" y="3484178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>
            <a:off x="8147595" y="3785024"/>
            <a:ext cx="840970" cy="22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743089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3726931" y="1991897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8355055" y="2014126"/>
            <a:ext cx="2391823" cy="71331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73840" y="5357351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6" y="4962762"/>
            <a:ext cx="1267042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64154" y="1653544"/>
            <a:ext cx="1567280" cy="298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291088" y="2341372"/>
            <a:ext cx="852407" cy="707542"/>
            <a:chOff x="5504256" y="4090272"/>
            <a:chExt cx="698169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256" y="4197645"/>
              <a:ext cx="698169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 smtClean="0">
                  <a:solidFill>
                    <a:srgbClr val="FF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 Location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016853"/>
            <a:ext cx="1095273" cy="354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2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4426244" y="128319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6344C0EE-0C12-45B5-A280-E4FCC11ACDF5}"/>
              </a:ext>
            </a:extLst>
          </p:cNvPr>
          <p:cNvSpPr/>
          <p:nvPr/>
        </p:nvSpPr>
        <p:spPr>
          <a:xfrm>
            <a:off x="4188969" y="927111"/>
            <a:ext cx="648262" cy="299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Steps</a:t>
            </a:r>
          </a:p>
        </p:txBody>
      </p:sp>
      <p:grpSp>
        <p:nvGrpSpPr>
          <p:cNvPr id="1384" name="Group 1383"/>
          <p:cNvGrpSpPr/>
          <p:nvPr/>
        </p:nvGrpSpPr>
        <p:grpSpPr>
          <a:xfrm>
            <a:off x="4713017" y="974383"/>
            <a:ext cx="4439522" cy="776498"/>
            <a:chOff x="4713017" y="974383"/>
            <a:chExt cx="3455339" cy="684335"/>
          </a:xfrm>
        </p:grpSpPr>
        <p:grpSp>
          <p:nvGrpSpPr>
            <p:cNvPr id="2" name="Group 1"/>
            <p:cNvGrpSpPr/>
            <p:nvPr/>
          </p:nvGrpSpPr>
          <p:grpSpPr>
            <a:xfrm>
              <a:off x="4713017" y="1066497"/>
              <a:ext cx="3432274" cy="552774"/>
              <a:chOff x="5211181" y="1105441"/>
              <a:chExt cx="3432274" cy="552774"/>
            </a:xfrm>
          </p:grpSpPr>
          <p:grpSp>
            <p:nvGrpSpPr>
              <p:cNvPr id="816" name="Group 815">
                <a:extLst>
                  <a:ext uri="{FF2B5EF4-FFF2-40B4-BE49-F238E27FC236}">
                    <a16:creationId xmlns:a16="http://schemas.microsoft.com/office/drawing/2014/main" id="{B08BD579-3007-4185-90D9-1ADAEC8ADF97}"/>
                  </a:ext>
                </a:extLst>
              </p:cNvPr>
              <p:cNvGrpSpPr/>
              <p:nvPr/>
            </p:nvGrpSpPr>
            <p:grpSpPr>
              <a:xfrm>
                <a:off x="5211181" y="1105929"/>
                <a:ext cx="2948967" cy="552286"/>
                <a:chOff x="0" y="0"/>
                <a:chExt cx="2005715" cy="336737"/>
              </a:xfrm>
            </p:grpSpPr>
            <p:cxnSp>
              <p:nvCxnSpPr>
                <p:cNvPr id="817" name="Straight Arrow Connector 816">
                  <a:extLst>
                    <a:ext uri="{FF2B5EF4-FFF2-40B4-BE49-F238E27FC236}">
                      <a16:creationId xmlns:a16="http://schemas.microsoft.com/office/drawing/2014/main" id="{B416C6CC-EC1F-46D8-AC04-A91879D7FA45}"/>
                    </a:ext>
                  </a:extLst>
                </p:cNvPr>
                <p:cNvCxnSpPr/>
                <p:nvPr/>
              </p:nvCxnSpPr>
              <p:spPr>
                <a:xfrm>
                  <a:off x="37477" y="170323"/>
                  <a:ext cx="196823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A17D0B6C-5FEF-4450-B540-74C4F39E1DAB}"/>
                    </a:ext>
                  </a:extLst>
                </p:cNvPr>
                <p:cNvGrpSpPr/>
                <p:nvPr/>
              </p:nvGrpSpPr>
              <p:grpSpPr>
                <a:xfrm>
                  <a:off x="0" y="4483"/>
                  <a:ext cx="410310" cy="330013"/>
                  <a:chOff x="0" y="4483"/>
                  <a:chExt cx="441512" cy="330013"/>
                </a:xfrm>
              </p:grpSpPr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C699D74B-35B1-43F5-AB16-CFA4208DE5A3}"/>
                      </a:ext>
                    </a:extLst>
                  </p:cNvPr>
                  <p:cNvSpPr/>
                  <p:nvPr/>
                </p:nvSpPr>
                <p:spPr>
                  <a:xfrm>
                    <a:off x="35174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08873DD4-335E-4BCF-B37E-74A7EE4DFAC8}"/>
                      </a:ext>
                    </a:extLst>
                  </p:cNvPr>
                  <p:cNvSpPr/>
                  <p:nvPr/>
                </p:nvSpPr>
                <p:spPr>
                  <a:xfrm>
                    <a:off x="0" y="2409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9</a:t>
                    </a:r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1D8E93A1-E8E2-421B-91E4-EA4A698A30A5}"/>
                    </a:ext>
                  </a:extLst>
                </p:cNvPr>
                <p:cNvGrpSpPr/>
                <p:nvPr/>
              </p:nvGrpSpPr>
              <p:grpSpPr>
                <a:xfrm>
                  <a:off x="360524" y="4483"/>
                  <a:ext cx="410310" cy="330013"/>
                  <a:chOff x="360524" y="4483"/>
                  <a:chExt cx="441512" cy="330013"/>
                </a:xfrm>
              </p:grpSpPr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77B67C04-5CE8-425D-9146-2A5CD1808791}"/>
                      </a:ext>
                    </a:extLst>
                  </p:cNvPr>
                  <p:cNvSpPr/>
                  <p:nvPr/>
                </p:nvSpPr>
                <p:spPr>
                  <a:xfrm>
                    <a:off x="407756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4D1B8A8-2B7E-424F-8284-03E5B9334A97}"/>
                      </a:ext>
                    </a:extLst>
                  </p:cNvPr>
                  <p:cNvSpPr/>
                  <p:nvPr/>
                </p:nvSpPr>
                <p:spPr>
                  <a:xfrm>
                    <a:off x="360524" y="12893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10</a:t>
                    </a:r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90B9D219-5E7A-46C5-BCC8-3C0F6D237541}"/>
                    </a:ext>
                  </a:extLst>
                </p:cNvPr>
                <p:cNvGrpSpPr/>
                <p:nvPr/>
              </p:nvGrpSpPr>
              <p:grpSpPr>
                <a:xfrm>
                  <a:off x="770539" y="0"/>
                  <a:ext cx="410310" cy="330013"/>
                  <a:chOff x="770539" y="0"/>
                  <a:chExt cx="441512" cy="330013"/>
                </a:xfrm>
              </p:grpSpPr>
              <p:sp>
                <p:nvSpPr>
                  <p:cNvPr id="832" name="Oval 831">
                    <a:extLst>
                      <a:ext uri="{FF2B5EF4-FFF2-40B4-BE49-F238E27FC236}">
                        <a16:creationId xmlns:a16="http://schemas.microsoft.com/office/drawing/2014/main" id="{52D89B06-D9B8-4FB0-B21F-4E8D8AEA29E1}"/>
                      </a:ext>
                    </a:extLst>
                  </p:cNvPr>
                  <p:cNvSpPr/>
                  <p:nvPr/>
                </p:nvSpPr>
                <p:spPr>
                  <a:xfrm>
                    <a:off x="805714" y="0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21F13353-3194-4437-9487-DF7593270AEE}"/>
                      </a:ext>
                    </a:extLst>
                  </p:cNvPr>
                  <p:cNvSpPr/>
                  <p:nvPr/>
                </p:nvSpPr>
                <p:spPr>
                  <a:xfrm>
                    <a:off x="770539" y="19615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11</a:t>
                    </a:r>
                  </a:p>
                </p:txBody>
              </p:sp>
            </p:grpSp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6DFEF41F-1E6F-45F3-B608-18F6E387DD2A}"/>
                    </a:ext>
                  </a:extLst>
                </p:cNvPr>
                <p:cNvGrpSpPr/>
                <p:nvPr/>
              </p:nvGrpSpPr>
              <p:grpSpPr>
                <a:xfrm>
                  <a:off x="1158143" y="6724"/>
                  <a:ext cx="410310" cy="330013"/>
                  <a:chOff x="1158143" y="6724"/>
                  <a:chExt cx="441512" cy="330013"/>
                </a:xfrm>
              </p:grpSpPr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597E5E5E-0B1F-463D-9B5E-FE5D2471D7A9}"/>
                      </a:ext>
                    </a:extLst>
                  </p:cNvPr>
                  <p:cNvSpPr/>
                  <p:nvPr/>
                </p:nvSpPr>
                <p:spPr>
                  <a:xfrm>
                    <a:off x="1193317" y="6724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E904540-783B-4B97-8858-88F004D19325}"/>
                      </a:ext>
                    </a:extLst>
                  </p:cNvPr>
                  <p:cNvSpPr/>
                  <p:nvPr/>
                </p:nvSpPr>
                <p:spPr>
                  <a:xfrm>
                    <a:off x="1158143" y="26339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12</a:t>
                    </a:r>
                  </a:p>
                </p:txBody>
              </p:sp>
            </p:grpSp>
            <p:grpSp>
              <p:nvGrpSpPr>
                <p:cNvPr id="822" name="Group 821">
                  <a:extLst>
                    <a:ext uri="{FF2B5EF4-FFF2-40B4-BE49-F238E27FC236}">
                      <a16:creationId xmlns:a16="http://schemas.microsoft.com/office/drawing/2014/main" id="{1DA404EA-E603-48AF-90D5-7CA0BDEA188A}"/>
                    </a:ext>
                  </a:extLst>
                </p:cNvPr>
                <p:cNvGrpSpPr/>
                <p:nvPr/>
              </p:nvGrpSpPr>
              <p:grpSpPr>
                <a:xfrm>
                  <a:off x="1534661" y="2241"/>
                  <a:ext cx="410310" cy="330013"/>
                  <a:chOff x="1534661" y="2241"/>
                  <a:chExt cx="441512" cy="330013"/>
                </a:xfrm>
              </p:grpSpPr>
              <p:sp>
                <p:nvSpPr>
                  <p:cNvPr id="823" name="Oval 822">
                    <a:extLst>
                      <a:ext uri="{FF2B5EF4-FFF2-40B4-BE49-F238E27FC236}">
                        <a16:creationId xmlns:a16="http://schemas.microsoft.com/office/drawing/2014/main" id="{8C1C4A28-783E-4C81-BA78-85D32ACFDDC4}"/>
                      </a:ext>
                    </a:extLst>
                  </p:cNvPr>
                  <p:cNvSpPr/>
                  <p:nvPr/>
                </p:nvSpPr>
                <p:spPr>
                  <a:xfrm>
                    <a:off x="1581894" y="2241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9787885-3492-472A-B7B4-B36B297A8BC4}"/>
                      </a:ext>
                    </a:extLst>
                  </p:cNvPr>
                  <p:cNvSpPr/>
                  <p:nvPr/>
                </p:nvSpPr>
                <p:spPr>
                  <a:xfrm>
                    <a:off x="1534661" y="2185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 dirty="0">
                        <a:solidFill>
                          <a:sysClr val="windowText" lastClr="000000"/>
                        </a:solidFill>
                      </a:rPr>
                      <a:t>13</a:t>
                    </a:r>
                  </a:p>
                </p:txBody>
              </p:sp>
            </p:grpSp>
          </p:grp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8C1C4A28-783E-4C81-BA78-85D32ACFDDC4}"/>
                  </a:ext>
                </a:extLst>
              </p:cNvPr>
              <p:cNvSpPr/>
              <p:nvPr/>
            </p:nvSpPr>
            <p:spPr>
              <a:xfrm>
                <a:off x="8167189" y="1105441"/>
                <a:ext cx="476266" cy="54125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14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643286" y="1048453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649103" y="1005816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02608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Connector 848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03190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6464355" y="1017020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6470172" y="974383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88681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89263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274559" y="1041586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280376" y="998949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4727249" y="105741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4733066" y="101478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6" name="Elbow Connector 1385"/>
          <p:cNvCxnSpPr>
            <a:endCxn id="1190" idx="0"/>
          </p:cNvCxnSpPr>
          <p:nvPr/>
        </p:nvCxnSpPr>
        <p:spPr>
          <a:xfrm>
            <a:off x="4961805" y="2805995"/>
            <a:ext cx="5782579" cy="627961"/>
          </a:xfrm>
          <a:prstGeom prst="bent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9533628" y="852379"/>
            <a:ext cx="1031135" cy="998830"/>
            <a:chOff x="0" y="1311572"/>
            <a:chExt cx="1152525" cy="1200150"/>
          </a:xfrm>
        </p:grpSpPr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993464" y="2336383"/>
            <a:ext cx="1048188" cy="707542"/>
            <a:chOff x="5430028" y="4090272"/>
            <a:chExt cx="858524" cy="415123"/>
          </a:xfrm>
        </p:grpSpPr>
        <p:pic>
          <p:nvPicPr>
            <p:cNvPr id="879" name="Picture 878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80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7" name="Elbow Connector 1446"/>
          <p:cNvCxnSpPr>
            <a:stCxn id="1149" idx="3"/>
          </p:cNvCxnSpPr>
          <p:nvPr/>
        </p:nvCxnSpPr>
        <p:spPr>
          <a:xfrm rot="10800000" flipV="1">
            <a:off x="3175640" y="1372432"/>
            <a:ext cx="347007" cy="20257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Arrow Connector 88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H="1">
            <a:off x="8279273" y="4988102"/>
            <a:ext cx="368240" cy="1017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8751158" y="5043552"/>
            <a:ext cx="66054" cy="1033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Arrow Connector 882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932" idx="3"/>
          </p:cNvCxnSpPr>
          <p:nvPr/>
        </p:nvCxnSpPr>
        <p:spPr>
          <a:xfrm>
            <a:off x="8935341" y="5019331"/>
            <a:ext cx="55515" cy="764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Arrow Connector 883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10576054" y="1536158"/>
            <a:ext cx="671583" cy="120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3AA274A5-8E5E-45F7-9FFA-14D6C8965643}"/>
              </a:ext>
            </a:extLst>
          </p:cNvPr>
          <p:cNvCxnSpPr/>
          <p:nvPr/>
        </p:nvCxnSpPr>
        <p:spPr>
          <a:xfrm>
            <a:off x="9473831" y="939910"/>
            <a:ext cx="1122267" cy="971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AD2E4C87-5F4C-4C3E-831E-105373CC3556}"/>
              </a:ext>
            </a:extLst>
          </p:cNvPr>
          <p:cNvCxnSpPr/>
          <p:nvPr/>
        </p:nvCxnSpPr>
        <p:spPr>
          <a:xfrm flipV="1">
            <a:off x="9441529" y="1098453"/>
            <a:ext cx="1263779" cy="693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9445688" y="4120869"/>
            <a:ext cx="481252" cy="291585"/>
            <a:chOff x="7469574" y="3966357"/>
            <a:chExt cx="604402" cy="552039"/>
          </a:xfrm>
        </p:grpSpPr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9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9482186" y="3427131"/>
            <a:ext cx="481252" cy="291585"/>
            <a:chOff x="7469574" y="3966357"/>
            <a:chExt cx="604402" cy="552039"/>
          </a:xfrm>
        </p:grpSpPr>
        <p:pic>
          <p:nvPicPr>
            <p:cNvPr id="802" name="Picture 80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09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13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9458109" y="4528249"/>
            <a:ext cx="481252" cy="291585"/>
            <a:chOff x="7469574" y="3966357"/>
            <a:chExt cx="604402" cy="552039"/>
          </a:xfrm>
        </p:grpSpPr>
        <p:pic>
          <p:nvPicPr>
            <p:cNvPr id="842" name="Picture 841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44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1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9450013" y="3802874"/>
            <a:ext cx="481252" cy="291585"/>
            <a:chOff x="7469574" y="3966357"/>
            <a:chExt cx="604402" cy="552039"/>
          </a:xfrm>
        </p:grpSpPr>
        <p:pic>
          <p:nvPicPr>
            <p:cNvPr id="875" name="Picture 87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7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7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0412104" y="4160735"/>
            <a:ext cx="481252" cy="291585"/>
            <a:chOff x="7469574" y="3966357"/>
            <a:chExt cx="604402" cy="552039"/>
          </a:xfrm>
        </p:grpSpPr>
        <p:pic>
          <p:nvPicPr>
            <p:cNvPr id="888" name="Picture 88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8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0462670" y="3466997"/>
            <a:ext cx="481252" cy="291585"/>
            <a:chOff x="7469574" y="3966357"/>
            <a:chExt cx="604402" cy="552039"/>
          </a:xfrm>
        </p:grpSpPr>
        <p:pic>
          <p:nvPicPr>
            <p:cNvPr id="892" name="Picture 89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3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5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0424525" y="4568115"/>
            <a:ext cx="481252" cy="291585"/>
            <a:chOff x="7469574" y="3966357"/>
            <a:chExt cx="604402" cy="552039"/>
          </a:xfrm>
        </p:grpSpPr>
        <p:pic>
          <p:nvPicPr>
            <p:cNvPr id="897" name="Picture 896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8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9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2" name="Group 1011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1343917" y="4189560"/>
            <a:ext cx="481252" cy="291585"/>
            <a:chOff x="7469574" y="3966357"/>
            <a:chExt cx="604402" cy="552039"/>
          </a:xfrm>
        </p:grpSpPr>
        <p:pic>
          <p:nvPicPr>
            <p:cNvPr id="1013" name="Picture 1012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4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5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1380415" y="3495822"/>
            <a:ext cx="481252" cy="291585"/>
            <a:chOff x="7469574" y="3966357"/>
            <a:chExt cx="604402" cy="552039"/>
          </a:xfrm>
        </p:grpSpPr>
        <p:pic>
          <p:nvPicPr>
            <p:cNvPr id="1017" name="Picture 1016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8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9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1356338" y="4596940"/>
            <a:ext cx="481252" cy="291585"/>
            <a:chOff x="7469574" y="3966357"/>
            <a:chExt cx="604402" cy="552039"/>
          </a:xfrm>
        </p:grpSpPr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26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27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46987" y="5220065"/>
            <a:ext cx="2719725" cy="1439557"/>
            <a:chOff x="8103115" y="1341603"/>
            <a:chExt cx="1852716" cy="2010654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0432476" y="3813521"/>
            <a:ext cx="481252" cy="291585"/>
            <a:chOff x="7469574" y="3966357"/>
            <a:chExt cx="604402" cy="552039"/>
          </a:xfrm>
        </p:grpSpPr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3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87" y="3628810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8526025" y="3292363"/>
            <a:ext cx="767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1371150" y="3839147"/>
            <a:ext cx="481252" cy="291585"/>
            <a:chOff x="7469574" y="3966357"/>
            <a:chExt cx="604402" cy="552039"/>
          </a:xfrm>
        </p:grpSpPr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42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43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9437646" y="3426375"/>
            <a:ext cx="1591012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16696" y="3466137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44811" y="3874058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53305" y="3576344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10456" y="3928672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813" idx="2"/>
          </p:cNvCxnSpPr>
          <p:nvPr/>
        </p:nvCxnSpPr>
        <p:spPr>
          <a:xfrm flipV="1">
            <a:off x="9075340" y="3622446"/>
            <a:ext cx="647472" cy="409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0215" y="3927705"/>
            <a:ext cx="539218" cy="214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2787" y="3675986"/>
            <a:ext cx="1502802" cy="591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36" idx="8"/>
          </p:cNvCxnSpPr>
          <p:nvPr/>
        </p:nvCxnSpPr>
        <p:spPr>
          <a:xfrm flipV="1">
            <a:off x="9128002" y="4027548"/>
            <a:ext cx="1508238" cy="392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Isosceles Triangle 1052">
            <a:extLst>
              <a:ext uri="{FF2B5EF4-FFF2-40B4-BE49-F238E27FC236}">
                <a16:creationId xmlns:a16="http://schemas.microsoft.com/office/drawing/2014/main" id="{FD166B66-E18E-48FF-A9FC-F274A4884D46}"/>
              </a:ext>
            </a:extLst>
          </p:cNvPr>
          <p:cNvSpPr/>
          <p:nvPr/>
        </p:nvSpPr>
        <p:spPr>
          <a:xfrm rot="10800000">
            <a:off x="5637336" y="2013375"/>
            <a:ext cx="2424893" cy="43071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3" name="Rectangle 1382"/>
          <p:cNvSpPr/>
          <p:nvPr/>
        </p:nvSpPr>
        <p:spPr>
          <a:xfrm>
            <a:off x="4670831" y="902358"/>
            <a:ext cx="4600516" cy="918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0" name="Picture 89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7336" y="850992"/>
            <a:ext cx="781050" cy="733425"/>
          </a:xfrm>
          <a:prstGeom prst="rect">
            <a:avLst/>
          </a:prstGeom>
        </p:spPr>
      </p:pic>
      <p:sp>
        <p:nvSpPr>
          <p:cNvPr id="901" name="Oval 900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1247637" y="1618993"/>
            <a:ext cx="157141" cy="10455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94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9105153" y="1734957"/>
            <a:ext cx="1315864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05156" y="1954743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081" y="805129"/>
          <a:ext cx="11074997" cy="5985407"/>
        </p:xfrm>
        <a:graphic>
          <a:graphicData uri="http://schemas.openxmlformats.org/drawingml/2006/table">
            <a:tbl>
              <a:tblPr firstRow="1" bandRow="1"/>
              <a:tblGrid>
                <a:gridCol w="429789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2879468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1182060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3940147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388394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140773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3139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Meeting, discuss, analyze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shortage shipment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1654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Upload production plan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Pick-up sample 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Outer carton and inner box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Modify weight check OQC 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normal inspection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39053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Reliability inspection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 all serial of product for ensure matching serial 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25128"/>
                  </a:ext>
                </a:extLst>
              </a:tr>
              <a:tr h="27034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Return sample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0499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Function OQC judgment all lot for production result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1360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FA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32933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SCM</a:t>
                      </a:r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20101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with WMS of SCM</a:t>
                      </a:r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808238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daily OQC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2272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A8935F-29BC-4EDD-525F-F78768D88359}"/>
              </a:ext>
            </a:extLst>
          </p:cNvPr>
          <p:cNvCxnSpPr>
            <a:cxnSpLocks/>
          </p:cNvCxnSpPr>
          <p:nvPr/>
        </p:nvCxnSpPr>
        <p:spPr>
          <a:xfrm>
            <a:off x="5206262" y="1236934"/>
            <a:ext cx="1274007" cy="1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53208" y="50156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936619" y="64058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656627" y="627526"/>
            <a:ext cx="638103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334003" y="477124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688919" y="458105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793745" y="458105"/>
            <a:ext cx="70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Go-live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9F81A4-721C-F6D0-F298-B42BE3C44D82}"/>
              </a:ext>
            </a:extLst>
          </p:cNvPr>
          <p:cNvCxnSpPr>
            <a:cxnSpLocks/>
          </p:cNvCxnSpPr>
          <p:nvPr/>
        </p:nvCxnSpPr>
        <p:spPr>
          <a:xfrm>
            <a:off x="6487286" y="1585622"/>
            <a:ext cx="438774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21226A-49F6-477C-6E3B-70EAE09B5799}"/>
              </a:ext>
            </a:extLst>
          </p:cNvPr>
          <p:cNvCxnSpPr>
            <a:cxnSpLocks/>
          </p:cNvCxnSpPr>
          <p:nvPr/>
        </p:nvCxnSpPr>
        <p:spPr>
          <a:xfrm>
            <a:off x="6532329" y="1904791"/>
            <a:ext cx="408441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B413F4-B4B8-5118-599F-132D64FFEC2F}"/>
              </a:ext>
            </a:extLst>
          </p:cNvPr>
          <p:cNvCxnSpPr>
            <a:cxnSpLocks/>
          </p:cNvCxnSpPr>
          <p:nvPr/>
        </p:nvCxnSpPr>
        <p:spPr>
          <a:xfrm>
            <a:off x="6965337" y="2246730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DD995AA-0B32-B72B-E950-E08CC79680DC}"/>
              </a:ext>
            </a:extLst>
          </p:cNvPr>
          <p:cNvCxnSpPr>
            <a:cxnSpLocks/>
          </p:cNvCxnSpPr>
          <p:nvPr/>
        </p:nvCxnSpPr>
        <p:spPr>
          <a:xfrm>
            <a:off x="6937287" y="2561386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6FC228-DB21-1604-2DED-157FF2A7BB2E}"/>
              </a:ext>
            </a:extLst>
          </p:cNvPr>
          <p:cNvCxnSpPr>
            <a:cxnSpLocks/>
          </p:cNvCxnSpPr>
          <p:nvPr/>
        </p:nvCxnSpPr>
        <p:spPr>
          <a:xfrm>
            <a:off x="5206262" y="1368693"/>
            <a:ext cx="1274007" cy="2907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804F2C-BA57-3DAF-BB24-DA8596425386}"/>
              </a:ext>
            </a:extLst>
          </p:cNvPr>
          <p:cNvCxnSpPr>
            <a:cxnSpLocks/>
          </p:cNvCxnSpPr>
          <p:nvPr/>
        </p:nvCxnSpPr>
        <p:spPr>
          <a:xfrm>
            <a:off x="7337517" y="2910846"/>
            <a:ext cx="410577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391247-B0A3-B7BF-2157-233F356DD87D}"/>
              </a:ext>
            </a:extLst>
          </p:cNvPr>
          <p:cNvCxnSpPr>
            <a:cxnSpLocks/>
          </p:cNvCxnSpPr>
          <p:nvPr/>
        </p:nvCxnSpPr>
        <p:spPr>
          <a:xfrm>
            <a:off x="7774220" y="3245520"/>
            <a:ext cx="363939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06B94C-4FEF-5CAC-621D-6C018CAE2D5D}"/>
              </a:ext>
            </a:extLst>
          </p:cNvPr>
          <p:cNvCxnSpPr>
            <a:cxnSpLocks/>
          </p:cNvCxnSpPr>
          <p:nvPr/>
        </p:nvCxnSpPr>
        <p:spPr>
          <a:xfrm>
            <a:off x="8164285" y="3576315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98204B-892D-9CBE-9B69-6CD22E3A2F44}"/>
              </a:ext>
            </a:extLst>
          </p:cNvPr>
          <p:cNvCxnSpPr>
            <a:cxnSpLocks/>
          </p:cNvCxnSpPr>
          <p:nvPr/>
        </p:nvCxnSpPr>
        <p:spPr>
          <a:xfrm>
            <a:off x="8151222" y="3894170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130F72-9CC6-FF75-54E2-95CD85291C9A}"/>
              </a:ext>
            </a:extLst>
          </p:cNvPr>
          <p:cNvCxnSpPr>
            <a:cxnSpLocks/>
          </p:cNvCxnSpPr>
          <p:nvPr/>
        </p:nvCxnSpPr>
        <p:spPr>
          <a:xfrm>
            <a:off x="8159938" y="4382019"/>
            <a:ext cx="391481" cy="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4683DA-0A3B-16C3-A9EC-5F166CA0B036}"/>
              </a:ext>
            </a:extLst>
          </p:cNvPr>
          <p:cNvCxnSpPr>
            <a:cxnSpLocks/>
          </p:cNvCxnSpPr>
          <p:nvPr/>
        </p:nvCxnSpPr>
        <p:spPr>
          <a:xfrm flipV="1">
            <a:off x="8168214" y="4728754"/>
            <a:ext cx="779945" cy="14012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46811D-38E7-7AFF-DBD7-24BA7DE47715}"/>
              </a:ext>
            </a:extLst>
          </p:cNvPr>
          <p:cNvCxnSpPr>
            <a:cxnSpLocks/>
          </p:cNvCxnSpPr>
          <p:nvPr/>
        </p:nvCxnSpPr>
        <p:spPr>
          <a:xfrm flipV="1">
            <a:off x="8987348" y="5199017"/>
            <a:ext cx="757798" cy="749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DF490C-8174-5C30-15F9-EAD4B2298A36}"/>
              </a:ext>
            </a:extLst>
          </p:cNvPr>
          <p:cNvCxnSpPr>
            <a:cxnSpLocks/>
          </p:cNvCxnSpPr>
          <p:nvPr/>
        </p:nvCxnSpPr>
        <p:spPr>
          <a:xfrm flipV="1">
            <a:off x="8987348" y="5669281"/>
            <a:ext cx="757798" cy="9944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9286054" y="6154043"/>
            <a:ext cx="751067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59FC6-374D-4F61-B71E-1B3F81E847A8}"/>
              </a:ext>
            </a:extLst>
          </p:cNvPr>
          <p:cNvCxnSpPr>
            <a:cxnSpLocks/>
          </p:cNvCxnSpPr>
          <p:nvPr/>
        </p:nvCxnSpPr>
        <p:spPr>
          <a:xfrm>
            <a:off x="6493428" y="1081225"/>
            <a:ext cx="25934" cy="562589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8136200" y="6569305"/>
            <a:ext cx="1948075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SCHEDULE OQC </a:t>
            </a:r>
            <a:r>
              <a:rPr lang="en-US" b="1" dirty="0"/>
              <a:t>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8213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288" y="792653"/>
            <a:ext cx="1997167" cy="385315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Make Planning</a:t>
              </a:r>
            </a:p>
          </p:txBody>
        </p:sp>
      </p:grpSp>
      <p:sp>
        <p:nvSpPr>
          <p:cNvPr id="6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68192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1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25681" y="870239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AB94-FD4E-48F4-9CE4-4058ED777A3A}"/>
              </a:ext>
            </a:extLst>
          </p:cNvPr>
          <p:cNvCxnSpPr>
            <a:cxnSpLocks/>
          </p:cNvCxnSpPr>
          <p:nvPr/>
        </p:nvCxnSpPr>
        <p:spPr>
          <a:xfrm>
            <a:off x="5175173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BE4CD0-4EC0-4BA3-9C45-9AE51467EC6C}"/>
              </a:ext>
            </a:extLst>
          </p:cNvPr>
          <p:cNvSpPr/>
          <p:nvPr/>
        </p:nvSpPr>
        <p:spPr>
          <a:xfrm>
            <a:off x="5858621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535099-8F51-4B67-B30A-EBD8C1F6E789}"/>
              </a:ext>
            </a:extLst>
          </p:cNvPr>
          <p:cNvCxnSpPr>
            <a:cxnSpLocks/>
          </p:cNvCxnSpPr>
          <p:nvPr/>
        </p:nvCxnSpPr>
        <p:spPr>
          <a:xfrm>
            <a:off x="6542069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138345D-54EA-48EB-A0B2-E1BF535AA5BC}"/>
              </a:ext>
            </a:extLst>
          </p:cNvPr>
          <p:cNvSpPr/>
          <p:nvPr/>
        </p:nvSpPr>
        <p:spPr>
          <a:xfrm>
            <a:off x="7238922" y="87023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0220" y="102826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inventory &amp; shipment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96075-AF56-49BD-AEA8-148E5C2DFB98}"/>
              </a:ext>
            </a:extLst>
          </p:cNvPr>
          <p:cNvSpPr/>
          <p:nvPr/>
        </p:nvSpPr>
        <p:spPr>
          <a:xfrm>
            <a:off x="7496919" y="102826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Compare Stock base on file plan and </a:t>
            </a:r>
            <a:r>
              <a:rPr lang="en-US" sz="1000" dirty="0" smtClean="0">
                <a:solidFill>
                  <a:schemeClr val="tx1"/>
                </a:solidFill>
              </a:rPr>
              <a:t>update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D6FA9-12A4-44CE-A70C-6EB4768DBBA5}"/>
              </a:ext>
            </a:extLst>
          </p:cNvPr>
          <p:cNvCxnSpPr>
            <a:cxnSpLocks/>
          </p:cNvCxnSpPr>
          <p:nvPr/>
        </p:nvCxnSpPr>
        <p:spPr>
          <a:xfrm>
            <a:off x="8866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9548912" y="10885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6830061" y="2573255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9D1B4-D0FD-4A8A-92E7-28048669F438}"/>
              </a:ext>
            </a:extLst>
          </p:cNvPr>
          <p:cNvSpPr/>
          <p:nvPr/>
        </p:nvSpPr>
        <p:spPr>
          <a:xfrm>
            <a:off x="7077172" y="27761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 to Inspection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65315" y="2322551"/>
            <a:ext cx="1997168" cy="379549"/>
            <a:chOff x="2854911" y="4395944"/>
            <a:chExt cx="3068776" cy="274283"/>
          </a:xfrm>
        </p:grpSpPr>
        <p:sp>
          <p:nvSpPr>
            <p:cNvPr id="2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1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812800" y="2820024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200259" y="256875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516811" y="295150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</p:cNvCxnSpPr>
          <p:nvPr/>
        </p:nvCxnSpPr>
        <p:spPr>
          <a:xfrm>
            <a:off x="3014118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34165" y="373597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827977" y="29513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518895" y="25686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338061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99048" y="3699347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6146613" y="294623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38676" y="3351120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917682" y="3649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5756" y="4445752"/>
            <a:ext cx="1997168" cy="379549"/>
            <a:chOff x="2854911" y="4395944"/>
            <a:chExt cx="3068776" cy="274283"/>
          </a:xfrm>
        </p:grpSpPr>
        <p:sp>
          <p:nvSpPr>
            <p:cNvPr id="4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2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719873" y="528279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43334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14159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393953" y="523790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3709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4534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697703" y="521894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48495" y="618284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99049" y="6290645"/>
            <a:ext cx="1300454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259207" y="581549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61545" y="3764484"/>
            <a:ext cx="9535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sample standard file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03824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Input  daily production to </a:t>
            </a:r>
            <a:r>
              <a:rPr lang="en-US" sz="1000" dirty="0">
                <a:solidFill>
                  <a:schemeClr val="tx1"/>
                </a:solidFill>
              </a:rPr>
              <a:t>excel file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92658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Filter priority </a:t>
            </a:r>
            <a:r>
              <a:rPr lang="en-US" sz="1000" dirty="0" smtClean="0">
                <a:solidFill>
                  <a:schemeClr val="tx1"/>
                </a:solidFill>
              </a:rPr>
              <a:t>shipmen models </a:t>
            </a:r>
            <a:r>
              <a:rPr lang="en-US" sz="1000" dirty="0">
                <a:solidFill>
                  <a:schemeClr val="tx1"/>
                </a:solidFill>
              </a:rPr>
              <a:t>to inspection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88923" y="3787567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Based on the production plan file of SCM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955775" y="3735977"/>
            <a:ext cx="138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samples based on weight check system results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06151" y="1692422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0" name="Elbow Connector 29"/>
          <p:cNvCxnSpPr>
            <a:stCxn id="66" idx="3"/>
            <a:endCxn id="19" idx="2"/>
          </p:cNvCxnSpPr>
          <p:nvPr/>
        </p:nvCxnSpPr>
        <p:spPr>
          <a:xfrm flipV="1">
            <a:off x="5142238" y="1388462"/>
            <a:ext cx="4748398" cy="686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6719" y="18294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Send daily </a:t>
            </a:r>
            <a:r>
              <a:rPr lang="en-US" sz="1000" dirty="0">
                <a:solidFill>
                  <a:schemeClr val="tx1"/>
                </a:solidFill>
              </a:rPr>
              <a:t>production plan</a:t>
            </a:r>
          </a:p>
        </p:txBody>
      </p:sp>
      <p:sp>
        <p:nvSpPr>
          <p:cNvPr id="63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54660" y="192289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PCS</a:t>
            </a:r>
            <a:endParaRPr lang="en-US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118128" y="207283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52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0" y="787850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3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046556" y="103615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60032" y="118608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68282" y="80333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6" y="103615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8433" y="1904926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87049" y="1505657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5" y="1973968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4591" y="2440110"/>
            <a:ext cx="1997168" cy="379549"/>
            <a:chOff x="2854911" y="4395944"/>
            <a:chExt cx="3068776" cy="274283"/>
          </a:xfrm>
        </p:grpSpPr>
        <p:sp>
          <p:nvSpPr>
            <p:cNvPr id="16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4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81281" y="343837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064729" y="358831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748177" y="320555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1997168" y="335775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7195" y="264977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3343336" y="3032535"/>
            <a:ext cx="840055" cy="555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0832" y="384286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3" name="Elbow Connector 32"/>
          <p:cNvCxnSpPr>
            <a:stCxn id="20" idx="3"/>
            <a:endCxn id="28" idx="1"/>
          </p:cNvCxnSpPr>
          <p:nvPr/>
        </p:nvCxnSpPr>
        <p:spPr>
          <a:xfrm>
            <a:off x="3375895" y="3588315"/>
            <a:ext cx="774937" cy="637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35745" y="281965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Normal inspection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43480" y="404755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Reliability inspection</a:t>
            </a:r>
          </a:p>
        </p:txBody>
      </p:sp>
      <p:cxnSp>
        <p:nvCxnSpPr>
          <p:cNvPr id="39" name="Straight Connector 38"/>
          <p:cNvCxnSpPr>
            <a:stCxn id="23" idx="3"/>
          </p:cNvCxnSpPr>
          <p:nvPr/>
        </p:nvCxnSpPr>
        <p:spPr>
          <a:xfrm>
            <a:off x="5784913" y="3032535"/>
            <a:ext cx="576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61214" y="2758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533415" y="2819659"/>
            <a:ext cx="116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inspection, function, WI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680013" y="4217851"/>
            <a:ext cx="68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361214" y="3902458"/>
            <a:ext cx="1467411" cy="69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474738" y="3929684"/>
            <a:ext cx="1280557" cy="642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Characteristic,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Vibration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, Drop,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Temperature test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15180" y="5021009"/>
            <a:ext cx="1997168" cy="379549"/>
            <a:chOff x="2854911" y="4395944"/>
            <a:chExt cx="3068776" cy="274283"/>
          </a:xfrm>
        </p:grpSpPr>
        <p:sp>
          <p:nvSpPr>
            <p:cNvPr id="4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5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849030" y="536744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32478" y="551738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215926" y="513463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396989" y="5331090"/>
            <a:ext cx="12583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barcode inner product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026151" y="5896464"/>
            <a:ext cx="0" cy="33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9199" y="614356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23987" y="620958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on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the mater list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70849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54762" y="839337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6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302017" y="1836371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12729" y="146902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777145" y="103663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90621" y="118657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98871" y="803817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5" y="103663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2nd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197445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1699" y="2268247"/>
            <a:ext cx="1997168" cy="379549"/>
            <a:chOff x="2854911" y="4395944"/>
            <a:chExt cx="3068776" cy="274283"/>
          </a:xfrm>
        </p:grpSpPr>
        <p:sp>
          <p:nvSpPr>
            <p:cNvPr id="1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7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448593" y="306355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16206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031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22673" y="301866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6581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7406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26423" y="299970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77215" y="396360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05213" y="4071405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987927" y="359625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8617" y="4852045"/>
            <a:ext cx="1997168" cy="379549"/>
            <a:chOff x="2854911" y="4395944"/>
            <a:chExt cx="3068776" cy="274283"/>
          </a:xfrm>
        </p:grpSpPr>
        <p:sp>
          <p:nvSpPr>
            <p:cNvPr id="2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8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506427" y="57929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206840" y="594292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1643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65785" y="572913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15423" y="594292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81129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574808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Judgment all Lot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97625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604290"/>
            <a:ext cx="3530935" cy="519115"/>
            <a:chOff x="2854911" y="4406912"/>
            <a:chExt cx="3068776" cy="263315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444514"/>
              <a:ext cx="2721676" cy="1881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Rule to Judge 1 LOT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126665" y="1322604"/>
            <a:ext cx="113312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Define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When a model runs, another model inserted will be counted as 1 lot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 (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Lot: when a new model is inserted or finishes a working shift)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126665" y="2860631"/>
            <a:ext cx="109892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a lot after finishing the inspection of all sample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quantities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even though the production result is not finished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yes.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950080" y="4518297"/>
            <a:ext cx="10291839" cy="1871133"/>
            <a:chOff x="931333" y="4041775"/>
            <a:chExt cx="10291839" cy="18711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0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61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8654</TotalTime>
  <Words>1055</Words>
  <Application>Microsoft Office PowerPoint</Application>
  <PresentationFormat>Widescreen</PresentationFormat>
  <Paragraphs>344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ＭＳ Ｐゴシック</vt:lpstr>
      <vt:lpstr>游ゴシック</vt:lpstr>
      <vt:lpstr>Arial</vt:lpstr>
      <vt:lpstr>Arial Unicode MS</vt:lpstr>
      <vt:lpstr>Calibri</vt:lpstr>
      <vt:lpstr>Calibri Light</vt:lpstr>
      <vt:lpstr>Meiryo</vt:lpstr>
      <vt:lpstr>Meiryo UI</vt:lpstr>
      <vt:lpstr>Tahoma</vt:lpstr>
      <vt:lpstr>Times New Roman</vt:lpstr>
      <vt:lpstr>Wingdings</vt:lpstr>
      <vt:lpstr>Office Theme</vt:lpstr>
      <vt:lpstr>ｸﾘｯﾌﾟ</vt:lpstr>
      <vt:lpstr>PowerPoint Presentation</vt:lpstr>
      <vt:lpstr>OQC DIGITAL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458</cp:revision>
  <cp:lastPrinted>2024-08-05T03:14:42Z</cp:lastPrinted>
  <dcterms:created xsi:type="dcterms:W3CDTF">2021-12-07T10:10:23Z</dcterms:created>
  <dcterms:modified xsi:type="dcterms:W3CDTF">2024-10-05T10:04:49Z</dcterms:modified>
</cp:coreProperties>
</file>